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I6rVhYHYvmZCdC6wyE+hA==" hashData="IMmlnRqNyEXleKmXmFFQ2FtxSjmxpBElkMXLNfeojcid11XniiIQqN7rxeuVHKWmLhn3K8F3huCdBfYSE0RGl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e\Desktop\&#26085;&#26412;&#32769;&#24180;&#40635;&#37204;&#23398;&#20250;&#12288;&#23398;&#34899;&#38598;&#20250;&#12450;&#12531;&#12465;&#12540;&#12488;&#12288;.csv\JSGA%20&#23398;&#34899;&#38598;&#20250;&#12450;&#12531;&#12465;&#12540;&#12488;&#65288;&#22238;&#31572;&#65289;202103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800" b="0" dirty="0"/>
              <a:t>年会費</a:t>
            </a:r>
          </a:p>
        </c:rich>
      </c:tx>
      <c:layout>
        <c:manualLayout>
          <c:xMode val="edge"/>
          <c:yMode val="edge"/>
          <c:x val="0.77437401991229937"/>
          <c:y val="3.8314176245210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D7A-44B4-82CD-B35C54F9FD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D7A-44B4-82CD-B35C54F9FD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D7A-44B4-82CD-B35C54F9FD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D7A-44B4-82CD-B35C54F9FD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D7A-44B4-82CD-B35C54F9FD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D7A-44B4-82CD-B35C54F9FDE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D7A-44B4-82CD-B35C54F9FDE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D7A-44B4-82CD-B35C54F9FDE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D7A-44B4-82CD-B35C54F9FDE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8D7A-44B4-82CD-B35C54F9FDE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8D7A-44B4-82CD-B35C54F9FDED}"/>
              </c:ext>
            </c:extLst>
          </c:dPt>
          <c:dLbls>
            <c:dLbl>
              <c:idx val="0"/>
              <c:layout>
                <c:manualLayout>
                  <c:x val="-0.1859961986621029"/>
                  <c:y val="1.3653322070373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7A-44B4-82CD-B35C54F9FDED}"/>
                </c:ext>
              </c:extLst>
            </c:dLbl>
            <c:dLbl>
              <c:idx val="1"/>
              <c:layout>
                <c:manualLayout>
                  <c:x val="0.13008994949910974"/>
                  <c:y val="-0.268257760883337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7A-44B4-82CD-B35C54F9FDED}"/>
                </c:ext>
              </c:extLst>
            </c:dLbl>
            <c:dLbl>
              <c:idx val="2"/>
              <c:layout>
                <c:manualLayout>
                  <c:x val="-4.8205533013573533E-2"/>
                  <c:y val="8.9991049969328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7A-44B4-82CD-B35C54F9FDED}"/>
                </c:ext>
              </c:extLst>
            </c:dLbl>
            <c:dLbl>
              <c:idx val="3"/>
              <c:layout>
                <c:manualLayout>
                  <c:x val="-0.14440597249504622"/>
                  <c:y val="-9.97011293128588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7A-44B4-82CD-B35C54F9FDED}"/>
                </c:ext>
              </c:extLst>
            </c:dLbl>
            <c:dLbl>
              <c:idx val="4"/>
              <c:layout>
                <c:manualLayout>
                  <c:x val="-6.3864435001356704E-2"/>
                  <c:y val="-8.46186180750394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7A-44B4-82CD-B35C54F9FDED}"/>
                </c:ext>
              </c:extLst>
            </c:dLbl>
            <c:dLbl>
              <c:idx val="5"/>
              <c:layout>
                <c:manualLayout>
                  <c:x val="-3.6109551505803895E-2"/>
                  <c:y val="-7.88012992628795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7A-44B4-82CD-B35C54F9FDED}"/>
                </c:ext>
              </c:extLst>
            </c:dLbl>
            <c:dLbl>
              <c:idx val="6"/>
              <c:layout>
                <c:manualLayout>
                  <c:x val="-6.6711660788456705E-3"/>
                  <c:y val="-7.69117366076366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7A-44B4-82CD-B35C54F9FDED}"/>
                </c:ext>
              </c:extLst>
            </c:dLbl>
            <c:dLbl>
              <c:idx val="7"/>
              <c:layout>
                <c:manualLayout>
                  <c:x val="1.911774292909206E-2"/>
                  <c:y val="-7.42410072304180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7A-44B4-82CD-B35C54F9FDED}"/>
                </c:ext>
              </c:extLst>
            </c:dLbl>
            <c:dLbl>
              <c:idx val="8"/>
              <c:layout>
                <c:manualLayout>
                  <c:x val="4.9218658797833208E-2"/>
                  <c:y val="-7.44598304522279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D7A-44B4-82CD-B35C54F9FDED}"/>
                </c:ext>
              </c:extLst>
            </c:dLbl>
            <c:dLbl>
              <c:idx val="9"/>
              <c:layout>
                <c:manualLayout>
                  <c:x val="9.6627234903175041E-2"/>
                  <c:y val="-7.70141088685753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D7A-44B4-82CD-B35C54F9FDED}"/>
                </c:ext>
              </c:extLst>
            </c:dLbl>
            <c:dLbl>
              <c:idx val="10"/>
              <c:layout>
                <c:manualLayout>
                  <c:x val="0.13695681726642264"/>
                  <c:y val="-7.59547872607878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D7A-44B4-82CD-B35C54F9FDED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Sheet1!$E$4:$E$14</c:f>
              <c:numCache>
                <c:formatCode>General</c:formatCode>
                <c:ptCount val="11"/>
                <c:pt idx="0">
                  <c:v>100</c:v>
                </c:pt>
                <c:pt idx="1">
                  <c:v>86</c:v>
                </c:pt>
                <c:pt idx="2">
                  <c:v>17</c:v>
                </c:pt>
                <c:pt idx="3">
                  <c:v>10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D7A-44B4-82CD-B35C54F9FDE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8D7A-44B4-82CD-B35C54F9FD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8D7A-44B4-82CD-B35C54F9FD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8D7A-44B4-82CD-B35C54F9FD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8D7A-44B4-82CD-B35C54F9FD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8D7A-44B4-82CD-B35C54F9FD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8D7A-44B4-82CD-B35C54F9FDE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8D7A-44B4-82CD-B35C54F9FDE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8D7A-44B4-82CD-B35C54F9FDE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8D7A-44B4-82CD-B35C54F9FDE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8D7A-44B4-82CD-B35C54F9FDE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8D7A-44B4-82CD-B35C54F9FD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Sheet1!$F$4:$F$14</c:f>
              <c:numCache>
                <c:formatCode>0.0</c:formatCode>
                <c:ptCount val="11"/>
                <c:pt idx="0">
                  <c:v>43.668122270742359</c:v>
                </c:pt>
                <c:pt idx="1">
                  <c:v>37.554585152838428</c:v>
                </c:pt>
                <c:pt idx="2">
                  <c:v>7.4235807860262017</c:v>
                </c:pt>
                <c:pt idx="3">
                  <c:v>4.3668122270742353</c:v>
                </c:pt>
                <c:pt idx="4">
                  <c:v>1.7467248908296942</c:v>
                </c:pt>
                <c:pt idx="5">
                  <c:v>1.3100436681222707</c:v>
                </c:pt>
                <c:pt idx="6">
                  <c:v>1.3100436681222707</c:v>
                </c:pt>
                <c:pt idx="7">
                  <c:v>0.87336244541484709</c:v>
                </c:pt>
                <c:pt idx="8">
                  <c:v>0.43668122270742354</c:v>
                </c:pt>
                <c:pt idx="9">
                  <c:v>0.43668122270742354</c:v>
                </c:pt>
                <c:pt idx="10">
                  <c:v>0.43668122270742354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8D7A-44B4-82CD-B35C54F9FD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773711236789187"/>
          <c:y val="0.86518639193089375"/>
          <c:w val="0.46272266235732251"/>
          <c:h val="0.10747242917505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E10E5-364A-4D8F-A8CC-0F2F77647D07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CF905-9BC8-4201-BEFF-58998304C8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58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36442-5494-4085-B7CF-07AFAB02A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BF3F54-2DCA-4A10-9B85-2CA0E984B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6793E0-8871-4AB1-8EF6-F3A3C1FE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CF88-B06C-4475-BC1A-93055FE022B1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A48352-2F93-4818-BA33-CE3F55B7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5D51BF-9DD9-4CA6-A207-37447002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99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469FCC-87C7-42AF-9C3F-FA724E69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FEDCF2-BE00-4937-8DE2-048CA53D6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A1ED2C-B7F7-44F3-B88D-2B0EACDD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3744-248D-4E45-93E7-545BBF8EC521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418576-AEA7-429A-894C-57258A5F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F91C79-F6E4-47A5-AFC9-94BEE90C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6CC56F2-F054-4124-A876-A0273E33E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FB65C64-C68D-4223-B410-8D76C596C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E78D32-5AF1-4773-B633-DF62F0E2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B7C5-3F4F-4BAA-89D6-589BC0A12026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747EC6-B043-4DD6-B40B-7FDDFCF3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C2EF61-CCB3-434B-A93D-ECB66E8B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73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4B2155-36EC-4E7D-B989-7BC304A0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F6DCF8-AE4C-4846-8769-6EB328FE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2DC16B-CA65-44F2-BB39-89A53C09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7925-7DD6-4E6B-B968-4F0336E71843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87F1A0-A039-404A-824B-6E3433FC7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77C6D6-18F6-443D-B6C5-A3DB8FD3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8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622E6-D2CD-4063-92C8-DE4E1834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C6BDDB-9386-40B4-A652-5E1D0DE7D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2A7B3C-12AE-450E-BB00-41338E91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448-C5C8-469F-B8DD-F22033C67322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A72357-82F8-409C-9854-9B93B29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364526-52E8-4C99-87F3-2D14CFCB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08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E9CEB0-DDD0-48DE-A530-972D400F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FE3117-54A2-4E4F-A7DF-D0CAEC9FE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E097FB-B67A-467B-B1CB-6D0DA2CE4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71F343-17AB-467F-BDD4-DCE8B00E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E8DC-5F1D-41D3-A464-D1EFC800B096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767378-D238-43C9-8AE2-49131A15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B7CEF4-DB30-4C80-B0D7-B15CF306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33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F232C-E941-4CFC-A78F-C0D25F9B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B1E83A-28DD-4205-B34F-57B2136C3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CC8958A-A804-49F9-BBB0-EB562FC2E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B872E2-2F1E-4854-B14B-77133021E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13561CC-E408-4F64-92C8-7D602206D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F8F7A26-4DCD-4EBF-A502-11A0E842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503C-058A-461C-80DF-2D9A269E9900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353A90-994D-4F3C-9ACD-6A408326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D824D9D-DD7A-4929-BE8A-80F0866F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65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E7EE50-C5BE-4814-96F5-63FF82BB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262ABE-75C4-4100-AAE3-09E6AABC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945-C372-40F9-B76B-A001AEB8C014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877EBB9-6C8C-45A6-AF6F-CFCD7309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0A3B1F-2275-4582-9D0E-D6A965F0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48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B601B5-CCD2-4A20-9D40-B54F3D5D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B4C9-B28E-4E9F-8886-E3228AAF0BFF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84A5F7E-5270-42FB-BCA4-06CE7EA4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3F8325-C154-4F4E-8746-18AA28B6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35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677151-0E23-4A64-9200-B472C5CE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E09576-CD94-4FB5-8C6C-D98800C61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67D683-C93E-4E3B-BA99-8CD0B13D0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2D1037-F919-4636-AEC1-E3D3A80D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4100-1494-4E81-B48F-40CE75F959C9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4448EE-9D9A-4E05-9D8B-2C6759E3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EA8DFA-5099-48FB-8C6C-EDAB0617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1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A17110-A443-4F94-B9C1-0666B414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128E983-F4F0-404E-8C03-8C129C6CE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4CFFC6D-2F0E-48D2-BD89-209053B0E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F1E05A-E84C-4076-B021-94DFDAF9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F3BC-492F-40A9-898C-355EF32EC9F4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8D63E2-A6BA-4EB6-8139-903CF172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8EB25A-A880-47A5-A8A0-EE7B96AF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62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7CA766-786A-4E17-88F5-5E5B55A0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608BE7-BDF0-4A28-B3D4-F809BAA96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271B79-0C86-4227-B384-867E4D419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EA10-41C3-471D-AD30-46AEE2085F5E}" type="datetime1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E865D1-3099-4C58-A390-D77155F99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0A3DAC-0769-4C9E-9645-1121E2595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F9D3-274E-4C99-AFCB-930A6CD0B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49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223648C-EF13-4E95-844C-8C673CA99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" y="804014"/>
            <a:ext cx="5353050" cy="29051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51FB5E2-C7DC-4A99-B043-3205D3001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737" y="800003"/>
            <a:ext cx="5514975" cy="29146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5F47580-550D-464B-AC02-E2C97147B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6" y="3756697"/>
            <a:ext cx="6534150" cy="28860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AB4601-B3A4-4E68-BDD8-0708C0701689}"/>
              </a:ext>
            </a:extLst>
          </p:cNvPr>
          <p:cNvSpPr txBox="1"/>
          <p:nvPr/>
        </p:nvSpPr>
        <p:spPr>
          <a:xfrm>
            <a:off x="376989" y="215228"/>
            <a:ext cx="6534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日本老年麻酔学会　会員アンケート　＜</a:t>
            </a:r>
            <a:r>
              <a:rPr lang="en-US" altLang="ja-JP" dirty="0"/>
              <a:t>2020</a:t>
            </a:r>
            <a:r>
              <a:rPr lang="ja-JP" altLang="en-US" dirty="0"/>
              <a:t>年</a:t>
            </a:r>
            <a:r>
              <a:rPr lang="en-US" altLang="ja-JP" dirty="0"/>
              <a:t>8</a:t>
            </a:r>
            <a:r>
              <a:rPr lang="ja-JP" altLang="en-US" dirty="0"/>
              <a:t>月実施</a:t>
            </a:r>
            <a:r>
              <a:rPr kumimoji="1" lang="ja-JP" altLang="en-US" dirty="0"/>
              <a:t>＞</a:t>
            </a:r>
            <a:endParaRPr kumimoji="1" lang="en-US" altLang="ja-JP" dirty="0"/>
          </a:p>
          <a:p>
            <a:r>
              <a:rPr lang="ja-JP" altLang="en-US" sz="1400" dirty="0"/>
              <a:t>（会員数</a:t>
            </a:r>
            <a:r>
              <a:rPr lang="en-US" altLang="ja-JP" sz="1400" dirty="0"/>
              <a:t>611</a:t>
            </a:r>
            <a:r>
              <a:rPr lang="ja-JP" altLang="en-US" sz="1400" dirty="0"/>
              <a:t>名：回答</a:t>
            </a:r>
            <a:r>
              <a:rPr lang="en-US" altLang="ja-JP" sz="1400" dirty="0"/>
              <a:t>228</a:t>
            </a:r>
            <a:r>
              <a:rPr lang="ja-JP" altLang="en-US" sz="1400" dirty="0"/>
              <a:t>名）</a:t>
            </a:r>
            <a:endParaRPr kumimoji="1" lang="en-US" altLang="ja-JP" sz="14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B83A347-B589-448B-B3D5-23F2D833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5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6E0752C-68E7-40E7-8007-8E7357035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66687"/>
            <a:ext cx="4476750" cy="676275"/>
          </a:xfrm>
          <a:prstGeom prst="rect">
            <a:avLst/>
          </a:prstGeom>
        </p:spPr>
      </p:pic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8BD4F1D6-8542-41A2-B9B8-F61EBDE35C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25295"/>
              </p:ext>
            </p:extLst>
          </p:nvPr>
        </p:nvGraphicFramePr>
        <p:xfrm>
          <a:off x="1504866" y="602645"/>
          <a:ext cx="8930523" cy="6088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7059385" imgH="11630025" progId="Excel.Sheet.12">
                  <p:embed/>
                </p:oleObj>
              </mc:Choice>
              <mc:Fallback>
                <p:oleObj name="Worksheet" r:id="rId3" imgW="17059385" imgH="11630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4866" y="602645"/>
                        <a:ext cx="8930523" cy="6088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B65941-B173-47A9-AEB2-11070C58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00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BB121A0B-93D6-4F85-8682-D575E6F43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398062"/>
              </p:ext>
            </p:extLst>
          </p:nvPr>
        </p:nvGraphicFramePr>
        <p:xfrm>
          <a:off x="1385803" y="286961"/>
          <a:ext cx="8985417" cy="642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7059385" imgH="12201525" progId="Excel.Sheet.12">
                  <p:embed/>
                </p:oleObj>
              </mc:Choice>
              <mc:Fallback>
                <p:oleObj name="Worksheet" r:id="rId2" imgW="17059385" imgH="1220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5803" y="286961"/>
                        <a:ext cx="8985417" cy="6426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FBAD78-B386-4CB7-A832-7C319585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81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D72D51B-B00C-40D6-9B87-B38F037CD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2" y="489284"/>
            <a:ext cx="4953000" cy="762000"/>
          </a:xfrm>
          <a:prstGeom prst="rect">
            <a:avLst/>
          </a:prstGeom>
        </p:spPr>
      </p:pic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1C0E19BD-2863-4A4A-ABC6-36014232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108712"/>
              </p:ext>
            </p:extLst>
          </p:nvPr>
        </p:nvGraphicFramePr>
        <p:xfrm>
          <a:off x="4499140" y="1082842"/>
          <a:ext cx="7451894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10E838-A150-402B-93E9-67933CB2454F}"/>
              </a:ext>
            </a:extLst>
          </p:cNvPr>
          <p:cNvSpPr txBox="1"/>
          <p:nvPr/>
        </p:nvSpPr>
        <p:spPr>
          <a:xfrm>
            <a:off x="8963024" y="3085326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3,000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F1E282-B35F-493E-A787-36D8DA286BCB}"/>
              </a:ext>
            </a:extLst>
          </p:cNvPr>
          <p:cNvSpPr txBox="1"/>
          <p:nvPr/>
        </p:nvSpPr>
        <p:spPr>
          <a:xfrm>
            <a:off x="6095999" y="3755358"/>
            <a:ext cx="114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</a:rPr>
              <a:t>5,000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B3FC1E-D97A-4C43-A3FA-C6CD26D98F82}"/>
              </a:ext>
            </a:extLst>
          </p:cNvPr>
          <p:cNvSpPr txBox="1"/>
          <p:nvPr/>
        </p:nvSpPr>
        <p:spPr>
          <a:xfrm>
            <a:off x="6095999" y="2375458"/>
            <a:ext cx="140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10,000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098F60-E208-4540-9CC0-9CC2896AAD1C}"/>
              </a:ext>
            </a:extLst>
          </p:cNvPr>
          <p:cNvSpPr txBox="1"/>
          <p:nvPr/>
        </p:nvSpPr>
        <p:spPr>
          <a:xfrm>
            <a:off x="5490408" y="1695775"/>
            <a:ext cx="168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3,000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5,000</a:t>
            </a:r>
            <a:r>
              <a:rPr kumimoji="1" lang="ja-JP" altLang="en-US" sz="1600" dirty="0"/>
              <a:t>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985AC5-4AE5-43AA-B360-442CD725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5DD9F419-2286-43BC-9AE8-14F5669BA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462168"/>
              </p:ext>
            </p:extLst>
          </p:nvPr>
        </p:nvGraphicFramePr>
        <p:xfrm>
          <a:off x="435142" y="2164557"/>
          <a:ext cx="4630244" cy="3520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19285" imgH="2295525" progId="Excel.Sheet.12">
                  <p:embed/>
                </p:oleObj>
              </mc:Choice>
              <mc:Fallback>
                <p:oleObj name="Worksheet" r:id="rId4" imgW="3019285" imgH="2295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142" y="2164557"/>
                        <a:ext cx="4630244" cy="3520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27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9821FF7-66AB-4A0F-8420-3DFE71A1F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27100"/>
            <a:ext cx="5905500" cy="2781300"/>
          </a:xfrm>
          <a:prstGeom prst="rect">
            <a:avLst/>
          </a:prstGeom>
        </p:spPr>
      </p:pic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544536E8-A85C-4404-A6C8-A7D8906CA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386812"/>
              </p:ext>
            </p:extLst>
          </p:nvPr>
        </p:nvGraphicFramePr>
        <p:xfrm>
          <a:off x="186127" y="3667294"/>
          <a:ext cx="6035790" cy="2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391459" imgH="3209925" progId="Excel.Sheet.12">
                  <p:embed/>
                </p:oleObj>
              </mc:Choice>
              <mc:Fallback>
                <p:oleObj name="Worksheet" r:id="rId3" imgW="7391459" imgH="3209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127" y="3667294"/>
                        <a:ext cx="6035790" cy="262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6136DB60-6CB7-4DF7-A979-4F72467DB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063342"/>
              </p:ext>
            </p:extLst>
          </p:nvPr>
        </p:nvGraphicFramePr>
        <p:xfrm>
          <a:off x="6406206" y="297815"/>
          <a:ext cx="5690544" cy="59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391459" imgH="7781925" progId="Excel.Sheet.12">
                  <p:embed/>
                </p:oleObj>
              </mc:Choice>
              <mc:Fallback>
                <p:oleObj name="Worksheet" r:id="rId5" imgW="7391459" imgH="7781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6206" y="297815"/>
                        <a:ext cx="5690544" cy="5990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B01C0DA2-D5FC-40D2-A6BE-AF653EFA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42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85058B8-3790-4A27-8D6B-666FE9E3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93" y="114300"/>
            <a:ext cx="7010400" cy="3171825"/>
          </a:xfrm>
          <a:prstGeom prst="rect">
            <a:avLst/>
          </a:prstGeom>
        </p:spPr>
      </p:pic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F5045E76-4D71-4949-847E-288F6249D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29519"/>
              </p:ext>
            </p:extLst>
          </p:nvPr>
        </p:nvGraphicFramePr>
        <p:xfrm>
          <a:off x="2491539" y="3144884"/>
          <a:ext cx="7208921" cy="357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391459" imgH="3667125" progId="Excel.Sheet.12">
                  <p:embed/>
                </p:oleObj>
              </mc:Choice>
              <mc:Fallback>
                <p:oleObj name="Worksheet" r:id="rId3" imgW="7391459" imgH="3667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1539" y="3144884"/>
                        <a:ext cx="7208921" cy="3576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F98CD8-A509-478A-A377-0E9CEFB6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11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D94E21-251C-4792-BA63-DD22E9BED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8125"/>
            <a:ext cx="6724650" cy="30956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10FB5BF-8C93-41B3-B184-0F1ACB0C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762375"/>
            <a:ext cx="6286500" cy="2667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6B1B086-047B-4A90-81AE-D67A5A186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38125"/>
            <a:ext cx="4210050" cy="27527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D14893E-5DE9-4FE4-924A-FE5F0C694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575" y="3333750"/>
            <a:ext cx="2552700" cy="15811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276C9C-3881-439B-8FDB-40415825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70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78D8616-E818-43C0-BBF4-FEB7A5C8D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395844"/>
            <a:ext cx="6772275" cy="291465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461079E-1FD7-46D9-886D-381609DECBFC}"/>
              </a:ext>
            </a:extLst>
          </p:cNvPr>
          <p:cNvSpPr/>
          <p:nvPr/>
        </p:nvSpPr>
        <p:spPr>
          <a:xfrm>
            <a:off x="9205912" y="395844"/>
            <a:ext cx="414338" cy="385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8F34CD9B-17ED-40EE-9D15-F27E119CD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76357"/>
              </p:ext>
            </p:extLst>
          </p:nvPr>
        </p:nvGraphicFramePr>
        <p:xfrm>
          <a:off x="2607844" y="3707928"/>
          <a:ext cx="6976311" cy="281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391459" imgH="2981325" progId="Excel.Sheet.12">
                  <p:embed/>
                </p:oleObj>
              </mc:Choice>
              <mc:Fallback>
                <p:oleObj name="Worksheet" r:id="rId3" imgW="7391459" imgH="29813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7844" y="3707928"/>
                        <a:ext cx="6976311" cy="2813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8A8E67-95EC-45E8-BE75-5E4A7A29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77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3B452AE-A3E7-46F5-B370-778E79710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809625"/>
            <a:ext cx="6981825" cy="31623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3EC5DD6-2D25-43DB-9F26-6F6D2E1C9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4167187"/>
            <a:ext cx="4400550" cy="31432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5D88BB-0C15-40D3-A4F3-FB9A651E4AB8}"/>
              </a:ext>
            </a:extLst>
          </p:cNvPr>
          <p:cNvSpPr txBox="1"/>
          <p:nvPr/>
        </p:nvSpPr>
        <p:spPr>
          <a:xfrm>
            <a:off x="2790825" y="4588394"/>
            <a:ext cx="1419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4</a:t>
            </a:r>
            <a:r>
              <a:rPr kumimoji="1"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件の回答</a:t>
            </a:r>
            <a:endParaRPr kumimoji="1" lang="en-US" altLang="ja-JP" sz="1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内訳：</a:t>
            </a:r>
            <a:r>
              <a:rPr kumimoji="1" lang="ja-JP" altLang="en-US" sz="1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各種講演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5CAD1E2-3677-4645-B383-12985D7C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29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63AB06E-5592-4384-95EB-7BDDA6D56F9C}"/>
              </a:ext>
            </a:extLst>
          </p:cNvPr>
          <p:cNvGrpSpPr/>
          <p:nvPr/>
        </p:nvGrpSpPr>
        <p:grpSpPr>
          <a:xfrm>
            <a:off x="1791935" y="190500"/>
            <a:ext cx="7902306" cy="3332705"/>
            <a:chOff x="-268869" y="295275"/>
            <a:chExt cx="8086988" cy="351782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C68A4B9-0AB6-45BA-8382-72102B4D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275" y="295275"/>
              <a:ext cx="4019550" cy="53340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4F6A79A-C965-4D6C-9AB3-735B2B48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7269" y="765101"/>
              <a:ext cx="6800850" cy="30480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CF72D18-77FE-44A2-9B49-D30C3A79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76" y="909637"/>
              <a:ext cx="2247900" cy="264795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592197E-1496-4D71-B2AE-9EE22046F702}"/>
                </a:ext>
              </a:extLst>
            </p:cNvPr>
            <p:cNvSpPr txBox="1"/>
            <p:nvPr/>
          </p:nvSpPr>
          <p:spPr>
            <a:xfrm>
              <a:off x="1287690" y="942657"/>
              <a:ext cx="1606163" cy="25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一般演題の討論の充実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DC7C91D-30D0-4F9C-B057-418E9F36364E}"/>
                </a:ext>
              </a:extLst>
            </p:cNvPr>
            <p:cNvSpPr txBox="1"/>
            <p:nvPr/>
          </p:nvSpPr>
          <p:spPr>
            <a:xfrm>
              <a:off x="1657967" y="1200230"/>
              <a:ext cx="1190103" cy="25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教育講演の充実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35F2960-9F2C-4E42-A369-DDA5495A5E75}"/>
                </a:ext>
              </a:extLst>
            </p:cNvPr>
            <p:cNvSpPr txBox="1"/>
            <p:nvPr/>
          </p:nvSpPr>
          <p:spPr>
            <a:xfrm>
              <a:off x="622610" y="1498227"/>
              <a:ext cx="2354617" cy="25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シンポジウムなど討論企画の充実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8A1343F-4408-4AB9-A1EF-1D0C75BA582A}"/>
                </a:ext>
              </a:extLst>
            </p:cNvPr>
            <p:cNvSpPr txBox="1"/>
            <p:nvPr/>
          </p:nvSpPr>
          <p:spPr>
            <a:xfrm>
              <a:off x="1006577" y="1758730"/>
              <a:ext cx="1887275" cy="25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海外演者や他科からの講演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5094B41-BCBB-46B4-8119-14137A965216}"/>
                </a:ext>
              </a:extLst>
            </p:cNvPr>
            <p:cNvSpPr txBox="1"/>
            <p:nvPr/>
          </p:nvSpPr>
          <p:spPr>
            <a:xfrm>
              <a:off x="-143134" y="2013754"/>
              <a:ext cx="3077422" cy="25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質疑はチャットやメール（氏名公表）でもよい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0D60565-672A-48A2-ABB1-3799B82CACAB}"/>
                </a:ext>
              </a:extLst>
            </p:cNvPr>
            <p:cNvSpPr txBox="1"/>
            <p:nvPr/>
          </p:nvSpPr>
          <p:spPr>
            <a:xfrm>
              <a:off x="-37934" y="2318610"/>
              <a:ext cx="2915849" cy="25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録画した講演を一定期間は自由に視聴したい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697D9C3-CA8B-4920-BDF6-F581B96A82E4}"/>
                </a:ext>
              </a:extLst>
            </p:cNvPr>
            <p:cNvSpPr txBox="1"/>
            <p:nvPr/>
          </p:nvSpPr>
          <p:spPr>
            <a:xfrm>
              <a:off x="475944" y="2619672"/>
              <a:ext cx="2417909" cy="25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紙上発表やポスター公開のみでよい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94B28AB-A2F9-406A-9C5F-21EDC8FFEE75}"/>
                </a:ext>
              </a:extLst>
            </p:cNvPr>
            <p:cNvSpPr txBox="1"/>
            <p:nvPr/>
          </p:nvSpPr>
          <p:spPr>
            <a:xfrm>
              <a:off x="-268869" y="2899571"/>
              <a:ext cx="3248022" cy="25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認定医や指導医の取得にふさわしい充実した内容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FEA91CF-ABC8-4F7C-8888-00DB025BF20D}"/>
                </a:ext>
              </a:extLst>
            </p:cNvPr>
            <p:cNvSpPr txBox="1"/>
            <p:nvPr/>
          </p:nvSpPr>
          <p:spPr>
            <a:xfrm>
              <a:off x="2170162" y="3117870"/>
              <a:ext cx="766774" cy="25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その他</a:t>
              </a: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03CE7-5BA9-4885-9122-A72D7BC2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18" name="オブジェクト 17">
            <a:extLst>
              <a:ext uri="{FF2B5EF4-FFF2-40B4-BE49-F238E27FC236}">
                <a16:creationId xmlns:a16="http://schemas.microsoft.com/office/drawing/2014/main" id="{9FD8FDA8-FE12-4169-93F2-3AA86C764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437996"/>
              </p:ext>
            </p:extLst>
          </p:nvPr>
        </p:nvGraphicFramePr>
        <p:xfrm>
          <a:off x="2343196" y="3968307"/>
          <a:ext cx="73914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391459" imgH="1838325" progId="Excel.Sheet.12">
                  <p:embed/>
                </p:oleObj>
              </mc:Choice>
              <mc:Fallback>
                <p:oleObj name="Worksheet" r:id="rId5" imgW="7391459" imgH="18383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3196" y="3968307"/>
                        <a:ext cx="739140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53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4086033-63F6-4AD3-AE86-C6645EEE0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412081"/>
            <a:ext cx="3571875" cy="27717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DFACC18-EB57-4602-AE94-EFA5C7460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418" y="1793206"/>
            <a:ext cx="2705100" cy="9906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2ADE7A3-74ED-4F86-8C7D-F24CDC6CE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87" y="3679825"/>
            <a:ext cx="4152900" cy="26765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984441B-F943-4D39-98EB-3F444B976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179" y="4822406"/>
            <a:ext cx="1143000" cy="9048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CDB239-5EA7-4F2A-9CEC-5CE56B055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3775" y="412081"/>
            <a:ext cx="3905250" cy="276225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23AAC4D-8060-43A9-B69B-91E899759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9225" y="3429000"/>
            <a:ext cx="1524000" cy="10287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49020-E6A4-4DF9-B6FF-44784E0B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F9D3-274E-4C99-AFCB-930A6CD0B35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44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117</Words>
  <Application>Microsoft Office PowerPoint</Application>
  <PresentationFormat>ワイド画面</PresentationFormat>
  <Paragraphs>30</Paragraphs>
  <Slides>11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HG丸ｺﾞｼｯｸM-PRO</vt:lpstr>
      <vt:lpstr>游ゴシック</vt:lpstr>
      <vt:lpstr>游ゴシック Light</vt:lpstr>
      <vt:lpstr>Arial</vt:lpstr>
      <vt:lpstr>Office テーマ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t-shiga@med.tohoku.ac.jp</dc:creator>
  <cp:lastModifiedBy>t-shiga@med.tohoku.ac.jp</cp:lastModifiedBy>
  <cp:revision>22</cp:revision>
  <cp:lastPrinted>2021-03-24T04:22:36Z</cp:lastPrinted>
  <dcterms:created xsi:type="dcterms:W3CDTF">2021-03-19T09:30:18Z</dcterms:created>
  <dcterms:modified xsi:type="dcterms:W3CDTF">2021-03-25T09:50:26Z</dcterms:modified>
</cp:coreProperties>
</file>